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handoutMasterIdLst>
    <p:handoutMasterId r:id="rId9"/>
  </p:handoutMasterIdLst>
  <p:sldIdLst>
    <p:sldId id="442" r:id="rId2"/>
    <p:sldId id="455" r:id="rId3"/>
    <p:sldId id="456" r:id="rId4"/>
    <p:sldId id="457" r:id="rId5"/>
    <p:sldId id="458" r:id="rId6"/>
    <p:sldId id="461" r:id="rId7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FFFFCC"/>
    <a:srgbClr val="80EC6E"/>
    <a:srgbClr val="CCFF99"/>
    <a:srgbClr val="08D0F8"/>
    <a:srgbClr val="0000FF"/>
    <a:srgbClr val="2ACC2A"/>
    <a:srgbClr val="197919"/>
    <a:srgbClr val="FCFEBC"/>
    <a:srgbClr val="F9E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25" d="100"/>
          <a:sy n="125" d="100"/>
        </p:scale>
        <p:origin x="-1386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8337" y="1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29438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8337" y="9429438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337" y="1"/>
            <a:ext cx="2947762" cy="4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719"/>
            <a:ext cx="5438140" cy="446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860"/>
            <a:ext cx="2947762" cy="4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337" y="9427860"/>
            <a:ext cx="2947762" cy="4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E5321-C766-4B3D-A784-F806B20B2464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8AA66-AA2C-4AE0-92D2-FE9DD9F26B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1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BF6F01-078B-4666-B8C7-87D9CAF782D5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6D3F4-BDC3-4CF1-90ED-ECD403AEFF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3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5C923-115E-4AE9-864C-EE24298AAFC3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DEC48-584C-415B-975A-BD7FEC79C4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0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DE2F4B-1274-4B3E-80CD-B61B3865BA3F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6414-7279-4428-8FD7-C3ACBE8DB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9B931-7982-4EB0-8013-9A8D470E8A5D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87171-926F-4E0E-A8BB-D0E482DDF3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58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F8A00-1166-4132-B6F3-51B5407ED89B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CBB8A-8040-461C-A196-035F4515D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2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9AD8B-BC4F-40D1-8BAF-D8AD8F44BD9B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5F2E9-7B28-4050-B086-3F9B5080BE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8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0C18B-8BE3-4615-8DFB-190ECF55BC1E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4DB3D-35B7-49D4-A976-7D13DD21D8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6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063B0-8F3C-4904-BDF3-65D6C5169DC4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E760-0F0A-4F99-991C-D2916E4D2F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5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0D6114-FB9A-482F-8341-CCB0E7C43F84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CB3B5-7F1F-4A00-9F4B-FB6934BB0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2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18765-21E2-4E69-B103-2F6BB10E3661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3311B-D375-489D-AD2C-B0D7883E7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19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93000">
              <a:srgbClr val="FCFEBC"/>
            </a:gs>
            <a:gs pos="100000">
              <a:srgbClr val="CC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EE87B1-F77A-4F77-93E3-32DFFB875137}" type="datetime1">
              <a:rPr lang="ru-RU" smtClean="0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BBB619-6E5A-4892-9F2F-326C3BC90E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95536" y="1176767"/>
            <a:ext cx="8229600" cy="23050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решение                                     Совета Пестречинского муниципального </a:t>
            </a:r>
            <a:r>
              <a:rPr lang="ru-RU" sz="36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36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8 декабря 2022 года № 201 «О бюджете Пестречинского муниципального района на 2023 год и на плановый период 2024 и 2025 годов»</a:t>
            </a:r>
            <a:endParaRPr lang="ru-RU" sz="3600" b="1" dirty="0" smtClean="0">
              <a:solidFill>
                <a:srgbClr val="003296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75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56159"/>
              </p:ext>
            </p:extLst>
          </p:nvPr>
        </p:nvGraphicFramePr>
        <p:xfrm>
          <a:off x="375103" y="843558"/>
          <a:ext cx="8466056" cy="2160240"/>
        </p:xfrm>
        <a:graphic>
          <a:graphicData uri="http://schemas.openxmlformats.org/drawingml/2006/table">
            <a:tbl>
              <a:tblPr/>
              <a:tblGrid>
                <a:gridCol w="2108665"/>
                <a:gridCol w="2232248"/>
                <a:gridCol w="2249365"/>
                <a:gridCol w="1875778"/>
              </a:tblGrid>
              <a:tr h="8640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на </a:t>
                      </a: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01.01.2023 года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Рост за </a:t>
                      </a:r>
                      <a:endParaRPr lang="ru-RU" sz="1800" b="1" i="0" u="none" strike="noStrike" dirty="0" smtClean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квартал 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 </a:t>
                      </a: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31.03.2023 года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34 882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1 412 060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1 449 659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70501" y="3147814"/>
            <a:ext cx="8556499" cy="1440160"/>
          </a:xfrm>
          <a:prstGeom prst="rect">
            <a:avLst/>
          </a:prstGeom>
          <a:solidFill>
            <a:srgbClr val="FFFFCC"/>
          </a:solidFill>
          <a:ln>
            <a:solidFill>
              <a:srgbClr val="CC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 основания изменений в бюджете на </a:t>
            </a: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 Распоряжения Кабинета Министров Республики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Татарстан  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7 041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490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 рублей.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    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65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440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616 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рублей. </a:t>
            </a:r>
          </a:p>
        </p:txBody>
      </p:sp>
    </p:spTree>
    <p:extLst>
      <p:ext uri="{BB962C8B-B14F-4D97-AF65-F5344CB8AC3E}">
        <p14:creationId xmlns:p14="http://schemas.microsoft.com/office/powerpoint/2010/main" val="1500741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406288"/>
              </p:ext>
            </p:extLst>
          </p:nvPr>
        </p:nvGraphicFramePr>
        <p:xfrm>
          <a:off x="323528" y="915564"/>
          <a:ext cx="8517632" cy="3816428"/>
        </p:xfrm>
        <a:graphic>
          <a:graphicData uri="http://schemas.openxmlformats.org/drawingml/2006/table">
            <a:tbl>
              <a:tblPr/>
              <a:tblGrid>
                <a:gridCol w="4206589"/>
                <a:gridCol w="2763246"/>
                <a:gridCol w="1547797"/>
              </a:tblGrid>
              <a:tr h="2726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Борщевик 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Высокие результаты КСШ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71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800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Жилье молодые специалисты на селе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1 087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Молодые специалисты КСШ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804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Молодые специалисты ОБРАЗОВАНИЕ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1 019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622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Новый учитель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410-р от 15.02.23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321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594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Охрана лагеря Чайка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433-р от 20.02.23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218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800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Пожарные извещатели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237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Развитие спорта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311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Самозанятые 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№ 615-р от 11.03.2023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Транспорт муниципальный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252-р от 04.02.23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2 932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000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Хоккей общий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РКМ 3225-р от 30.12.2022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1 045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Соглашения, Постановления, Распоряжения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7 041 490</a:t>
                      </a:r>
                      <a:endParaRPr lang="ru-RU" sz="1600" b="0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51469"/>
            <a:ext cx="7654306" cy="8640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финансирования на целевые расходы за счет дополнительно выделенных средств в бюджет района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66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90600"/>
              </p:ext>
            </p:extLst>
          </p:nvPr>
        </p:nvGraphicFramePr>
        <p:xfrm>
          <a:off x="395536" y="1059582"/>
          <a:ext cx="8445624" cy="3816426"/>
        </p:xfrm>
        <a:graphic>
          <a:graphicData uri="http://schemas.openxmlformats.org/drawingml/2006/table">
            <a:tbl>
              <a:tblPr/>
              <a:tblGrid>
                <a:gridCol w="3672408"/>
                <a:gridCol w="3238504"/>
                <a:gridCol w="1534712"/>
              </a:tblGrid>
              <a:tr h="2726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 Сумма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Возмещение Коммунальных услуг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ПИЗО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12 356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Дорожный фонд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прошлых лет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6 419 356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Кредиторская задолженность 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МР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283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Майские указы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БУ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9 113 541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по компенсации </a:t>
                      </a:r>
                      <a:r>
                        <a:rPr lang="ru-RU" sz="1600" b="0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род. платы </a:t>
                      </a:r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ДОУ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МР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519 685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Охрана объектов образования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БУ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10 424 400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Письмо Раису №1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Согл.с Президентом № 8780-МР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23 929 700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Письмо Раису №2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Согл.с Президентом № 11620,МР от 16.03.2023-МР 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11 528 000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Ресон соц-культсферы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остатки РТ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507 994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Созвездие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Согл с Президентом № 29950-МР 03.03.2023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2 985 300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6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 остатки района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65 440 616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8064896" cy="936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остатков Пестречинского муниципального района на начало года </a:t>
            </a:r>
            <a:endParaRPr lang="ru-RU" sz="2200" b="1" dirty="0" smtClean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85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97092"/>
              </p:ext>
            </p:extLst>
          </p:nvPr>
        </p:nvGraphicFramePr>
        <p:xfrm>
          <a:off x="397124" y="987574"/>
          <a:ext cx="8424936" cy="3894189"/>
        </p:xfrm>
        <a:graphic>
          <a:graphicData uri="http://schemas.openxmlformats.org/drawingml/2006/table">
            <a:tbl>
              <a:tblPr/>
              <a:tblGrid>
                <a:gridCol w="2596946"/>
                <a:gridCol w="2037659"/>
                <a:gridCol w="1923664"/>
                <a:gridCol w="1866667"/>
              </a:tblGrid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Ведомства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01.01.2023 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Изменение 1 кв.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План на 01.04.2023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16 529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20 449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92 795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4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4 672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41 132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443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36 251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1 060 692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7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МБУ Молодежной политики, спорта и туризма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5 155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95 252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3 295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129 020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2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1 449 659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6471" y="-92546"/>
            <a:ext cx="7654306" cy="111440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800" b="1" dirty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ведомственной структуры расходов в 2023 году </a:t>
            </a:r>
            <a:endParaRPr lang="ru-RU" sz="2200" b="1" dirty="0" smtClean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9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11560" y="4299942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194815"/>
              </p:ext>
            </p:extLst>
          </p:nvPr>
        </p:nvGraphicFramePr>
        <p:xfrm>
          <a:off x="375103" y="843558"/>
          <a:ext cx="8466056" cy="2160240"/>
        </p:xfrm>
        <a:graphic>
          <a:graphicData uri="http://schemas.openxmlformats.org/drawingml/2006/table">
            <a:tbl>
              <a:tblPr/>
              <a:tblGrid>
                <a:gridCol w="2108665"/>
                <a:gridCol w="2232248"/>
                <a:gridCol w="2249365"/>
                <a:gridCol w="1875778"/>
              </a:tblGrid>
              <a:tr h="8640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на </a:t>
                      </a: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01.01.2023 года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Рост за </a:t>
                      </a:r>
                      <a:endParaRPr lang="ru-RU" sz="1800" b="1" i="0" u="none" strike="noStrike" dirty="0" smtClean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квартал 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на </a:t>
                      </a:r>
                    </a:p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31.03.2023 года</a:t>
                      </a:r>
                      <a:endParaRPr lang="ru-RU" sz="1800" b="1" i="0" u="none" strike="noStrike" dirty="0">
                        <a:solidFill>
                          <a:srgbClr val="00329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34 882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1 412 060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72 482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1 449 659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3296"/>
                          </a:solidFill>
                          <a:effectLst/>
                          <a:latin typeface="Times New Roman"/>
                        </a:rPr>
                        <a:t>-37 600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2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70501" y="3147814"/>
            <a:ext cx="8556499" cy="1440160"/>
          </a:xfrm>
          <a:prstGeom prst="rect">
            <a:avLst/>
          </a:prstGeom>
          <a:solidFill>
            <a:srgbClr val="FFFFCC"/>
          </a:solidFill>
          <a:ln>
            <a:solidFill>
              <a:srgbClr val="CC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 основания изменений в бюджете на </a:t>
            </a: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i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sz="1400" b="1" dirty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и Распоряжения Кабинета Министров Республики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Татарстан  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7 041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490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  рублей.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    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65 </a:t>
            </a:r>
            <a:r>
              <a:rPr lang="ru-RU" sz="1400" b="1" dirty="0">
                <a:solidFill>
                  <a:srgbClr val="003296"/>
                </a:solidFill>
                <a:latin typeface="Times New Roman"/>
              </a:rPr>
              <a:t>440 </a:t>
            </a:r>
            <a:r>
              <a:rPr lang="ru-RU" sz="1400" b="1" dirty="0" smtClean="0">
                <a:solidFill>
                  <a:srgbClr val="003296"/>
                </a:solidFill>
                <a:latin typeface="Times New Roman"/>
              </a:rPr>
              <a:t>616  </a:t>
            </a:r>
            <a:r>
              <a:rPr lang="ru-RU" sz="1400" b="1" dirty="0" smtClean="0">
                <a:solidFill>
                  <a:srgbClr val="003296"/>
                </a:solidFill>
                <a:latin typeface="Times New Roman" pitchFamily="18" charset="0"/>
                <a:cs typeface="Times New Roman" pitchFamily="18" charset="0"/>
              </a:rPr>
              <a:t>рублей. </a:t>
            </a:r>
          </a:p>
        </p:txBody>
      </p:sp>
    </p:spTree>
    <p:extLst>
      <p:ext uri="{BB962C8B-B14F-4D97-AF65-F5344CB8AC3E}">
        <p14:creationId xmlns:p14="http://schemas.microsoft.com/office/powerpoint/2010/main" val="2119846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25116</TotalTime>
  <Words>530</Words>
  <Application>Microsoft Office PowerPoint</Application>
  <PresentationFormat>Экран (16:9)</PresentationFormat>
  <Paragraphs>166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Параметры изменений в бюджете на 2023 год</vt:lpstr>
      <vt:lpstr>Увеличение финансирования на целевые расходы за счет дополнительно выделенных средств в бюджет района</vt:lpstr>
      <vt:lpstr>   Направление остатков Пестречинского муниципального района на начало года </vt:lpstr>
      <vt:lpstr>Изменения плана бюджета ведомственной структуры расходов в 2023 году </vt:lpstr>
      <vt:lpstr>Параметры изменений в бюджете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815</cp:revision>
  <cp:lastPrinted>2023-05-15T14:31:47Z</cp:lastPrinted>
  <dcterms:created xsi:type="dcterms:W3CDTF">2011-10-06T06:04:06Z</dcterms:created>
  <dcterms:modified xsi:type="dcterms:W3CDTF">2023-12-19T05:44:12Z</dcterms:modified>
</cp:coreProperties>
</file>